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2" r:id="rId3"/>
    <p:sldId id="263" r:id="rId4"/>
    <p:sldId id="264" r:id="rId5"/>
    <p:sldId id="265" r:id="rId6"/>
    <p:sldId id="277" r:id="rId7"/>
    <p:sldId id="267" r:id="rId8"/>
    <p:sldId id="275" r:id="rId9"/>
    <p:sldId id="269" r:id="rId10"/>
    <p:sldId id="270" r:id="rId11"/>
    <p:sldId id="276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6699FF"/>
    <a:srgbClr val="00FF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719" autoAdjust="0"/>
  </p:normalViewPr>
  <p:slideViewPr>
    <p:cSldViewPr snapToGrid="0">
      <p:cViewPr>
        <p:scale>
          <a:sx n="77" d="100"/>
          <a:sy n="77" d="100"/>
        </p:scale>
        <p:origin x="1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9636BB-DC30-62AC-EFAF-8B60E1B167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53CBB-0674-5B9A-6E26-F5450BBD0B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239A1-E0A4-4AE6-8324-0E3AF2B0AC2E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6A53C-D459-C365-D0F8-356CE536D1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A9C35-46B0-D37B-D824-77EFA74C2E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19882-081D-462C-B812-D8A3BFB21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209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23CD1-C3B1-4D95-8A4F-6FC74BE8F10D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55D95-DBDF-4B6F-ADA3-E3720B0804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32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038D-B639-C3E0-CC27-C0F924F5E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9291D-E5DA-E85D-2155-B0933F9DC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9A13B-640C-C493-A79E-72AD1ACD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9E77-8E40-40CC-B87B-6E63D711C753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CC5B6-0983-B765-FE16-D271104C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B490-8076-39AD-F477-B9743945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6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51BE-8F64-2248-4CE2-DE9F5F3A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74ADB-82B4-A811-F3F1-B4C8D95C3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3D8AA-A9AB-DBD1-25AF-A5B85C37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D0517-3BC4-4B12-B67C-696F2A75E23C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E199-531A-9ADF-68CC-0ED15204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B65DD-0483-C1A4-D259-3567A2D6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64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2D74D-8CA6-C915-79A4-A9286B5EB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2D789-B9F8-B589-5C18-C5599400D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0A284-3EBA-2667-6315-061F9E64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4996-2DF7-4183-8DF3-E8739474A81D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DC000-9F48-6C34-EC5E-B18AD5C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0E79E-27B7-7CD9-B320-71B843C7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94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1870-92F9-3AEF-F95E-E17F991B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6DD8-02CD-F1F9-50C1-083D1F52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71AE6-877B-7CEF-48C4-7B448C4C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AF1C1-E75C-4882-9E1B-D0372085C5E7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97DBD-6022-814B-10EB-7D6BAF65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FA76-F183-332A-6ECF-5B4E196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87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568-566A-CE6C-261F-6A777D27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C12ED-A9EA-8A48-67BC-E3A6A173B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12D78-6274-8C7A-8DEB-6B29C0AF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8786-025B-47CC-92CD-7561CCEDF2E5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86AA9-50E9-DE59-D382-6E4982B4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65BDD-60C7-D557-A97F-65EEF731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86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1C44-3A1F-CCE8-2977-479376C5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78A2-B90D-7B5D-456E-20159D52D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63A12-5C82-142D-DA8D-03831ECDC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C2492-3DC6-AFB1-5C32-ED57E2AD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A9FD-AE59-4E9E-8CFF-C96C925543BB}" type="datetime1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7C81-35D6-D793-4368-69869FDB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D635B-7AD6-13D6-CF22-66C167FD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1A57-C65F-F6A4-348C-2D0A7E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5F33D-AF3C-41C8-50DD-07AF97C73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9B493-29C3-8F48-8297-7F2CA2B8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D5778-89E9-D2C6-69E4-2C8371E9E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D0E70-E646-2B4D-F1E7-90555CE6F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4C00C-A991-12C4-02E4-EF84C169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1284-A3B6-4E68-A470-F46F4C6C73B9}" type="datetime1">
              <a:rPr lang="en-IN" smtClean="0"/>
              <a:t>17-06-2024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6EE27-5CBB-9666-494A-B5C6F151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1E345-4A54-E6D2-7A2E-A44F62E2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1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A307-0AFE-402D-D3B7-FAD9B83E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C88E6-165D-6C1C-1399-887E84B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AE2ED-F2FE-4D6F-A5F1-6BDCBAF1F686}" type="datetime1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51540-870B-260E-B082-B0C44033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AD7AC-12E0-86B6-5302-D6821D45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1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2A347-1F60-106E-58AC-D1A14148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38A-B994-42A8-A6B3-DCB98E7AB2E2}" type="datetime1">
              <a:rPr lang="en-IN" smtClean="0"/>
              <a:t>17-06-2024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BA7E2-6579-CF7E-40AD-D4555E6C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CA4D9-1733-F129-1EB3-877F661A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42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60C-2E6E-30FA-C3E8-C1E394B4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252E-8326-A9E9-7168-7E3F2BC35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D1C39-8F23-F05F-A377-BBCFBC127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C4B1C-1618-AC0F-FC5F-22BCE5C0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B4B-DC8C-4D88-ABBE-095FA1D0E326}" type="datetime1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38EB9-D402-C681-4FB1-13091011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7795-0B01-B690-37A1-DF7B0903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2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91B2-D525-225C-E024-4FCB2B9E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D9FA4-7A1C-6A12-5B69-1C0DA3C58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68498-B479-3FA1-DD95-CF8CF616B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107EB-AD00-9F2F-251B-5C0A0E1B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3BCE-F560-4452-8326-92F20DAA16E4}" type="datetime1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6F88B-4BDB-9A27-9A56-67ED8196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AECD6-A085-4202-B9D6-668D9593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72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3832B-B174-23BD-AE4D-14F8C6F2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6D26F-660F-4AC6-DF4C-8193B01E0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E3433-34FB-E560-348C-839EE5503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F821B-447B-4004-9E0A-6692DCC29770}" type="datetime1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EC4C-CB15-20E1-FDC7-61CF6AC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7960A-A1AD-EB78-5C17-9335B49EF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3D64D-DDF1-409A-971E-05C800259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66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B2D0A-190A-A674-DBFB-1C1D1ED1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" y="0"/>
            <a:ext cx="121846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38A35-BAFD-7490-1EE0-D32E84A1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1870710"/>
            <a:ext cx="11875008" cy="31165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54F42D-4236-FF2F-A403-24D5684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6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39D70-0C94-E2A0-D0D3-753AC8A4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503330"/>
            <a:ext cx="11875008" cy="5267740"/>
          </a:xfrm>
          <a:prstGeom prst="rect">
            <a:avLst/>
          </a:prstGeom>
        </p:spPr>
      </p:pic>
      <p:pic>
        <p:nvPicPr>
          <p:cNvPr id="4" name="docshape168">
            <a:extLst>
              <a:ext uri="{FF2B5EF4-FFF2-40B4-BE49-F238E27FC236}">
                <a16:creationId xmlns:a16="http://schemas.microsoft.com/office/drawing/2014/main" id="{96EA71E8-0A51-EE55-5F69-838ACCCB6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605670"/>
            <a:ext cx="1371600" cy="95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docshape167">
            <a:extLst>
              <a:ext uri="{FF2B5EF4-FFF2-40B4-BE49-F238E27FC236}">
                <a16:creationId xmlns:a16="http://schemas.microsoft.com/office/drawing/2014/main" id="{F96D9C54-09D9-2972-6BA5-329F70100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6" y="5771070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48CABC-BAD0-859E-3FC2-7199B2B3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296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1D247-32FD-FD42-8953-88F9F279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11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7B355-623A-0E3D-9783-78F415B5994B}"/>
              </a:ext>
            </a:extLst>
          </p:cNvPr>
          <p:cNvSpPr txBox="1"/>
          <p:nvPr/>
        </p:nvSpPr>
        <p:spPr>
          <a:xfrm>
            <a:off x="188843" y="512088"/>
            <a:ext cx="8686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>
              <a:spcBef>
                <a:spcPts val="360"/>
              </a:spcBef>
            </a:pPr>
            <a:r>
              <a:rPr lang="en-US" sz="2800" b="1" kern="0" dirty="0">
                <a:solidFill>
                  <a:srgbClr val="006666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MODEL EVALUATION</a:t>
            </a:r>
            <a:endParaRPr lang="en-IN" sz="2800" b="1" kern="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0C3C4-3172-9A85-A80C-F81F4F020D9D}"/>
              </a:ext>
            </a:extLst>
          </p:cNvPr>
          <p:cNvCxnSpPr>
            <a:cxnSpLocks/>
          </p:cNvCxnSpPr>
          <p:nvPr/>
        </p:nvCxnSpPr>
        <p:spPr>
          <a:xfrm flipV="1">
            <a:off x="377687" y="1035308"/>
            <a:ext cx="10754139" cy="6793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5D1C87-A4E1-C83F-8A89-BFE131DB7DEE}"/>
              </a:ext>
            </a:extLst>
          </p:cNvPr>
          <p:cNvSpPr txBox="1"/>
          <p:nvPr/>
        </p:nvSpPr>
        <p:spPr>
          <a:xfrm>
            <a:off x="516834" y="1558528"/>
            <a:ext cx="4731027" cy="23199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>
              <a:spcBef>
                <a:spcPts val="115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ACCURACY,</a:t>
            </a:r>
            <a:r>
              <a:rPr lang="en-US" sz="18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SENSITIVITY</a:t>
            </a:r>
            <a:r>
              <a:rPr lang="en-US" sz="18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18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SPECIFICITY</a:t>
            </a:r>
            <a:r>
              <a:rPr lang="en-US" sz="18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FOR</a:t>
            </a:r>
            <a:endParaRPr lang="en-IN" sz="14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544830">
              <a:spcBef>
                <a:spcPts val="95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VARIOUS</a:t>
            </a:r>
            <a:r>
              <a:rPr lang="en-US" sz="1800" spc="-4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PROBABILITY</a:t>
            </a:r>
            <a:r>
              <a:rPr lang="en-US" sz="1800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CUTOFFS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FROM</a:t>
            </a:r>
            <a:r>
              <a:rPr lang="en-US" sz="1800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0.1</a:t>
            </a:r>
            <a:r>
              <a:rPr lang="en-US" sz="1800" b="1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TO</a:t>
            </a:r>
            <a:r>
              <a:rPr lang="en-US" sz="18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8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0.9</a:t>
            </a:r>
            <a:endParaRPr lang="en-IN" sz="14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>
              <a:spcBef>
                <a:spcPts val="15"/>
              </a:spcBef>
            </a:pPr>
            <a:r>
              <a:rPr lang="en-US" sz="200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4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marR="285115" lvl="0" indent="-342900">
              <a:lnSpc>
                <a:spcPct val="105000"/>
              </a:lnSpc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AS</a:t>
            </a:r>
            <a:r>
              <a:rPr lang="en-US" sz="1800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PER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1800" spc="-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GRAPH</a:t>
            </a:r>
            <a:r>
              <a:rPr lang="en-US" sz="1800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LOOKING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AT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1800" spc="-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OTHER</a:t>
            </a:r>
            <a:r>
              <a:rPr lang="en-US" sz="1800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SCORES,</a:t>
            </a:r>
            <a:r>
              <a:rPr lang="en-US" sz="1800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IT</a:t>
            </a:r>
            <a:r>
              <a:rPr lang="en-US" sz="1800" spc="-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CAN</a:t>
            </a:r>
            <a:r>
              <a:rPr lang="en-US" sz="1800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BE SEEN THAT THE </a:t>
            </a:r>
            <a:r>
              <a:rPr lang="en-US" sz="18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OPTIMAL POINT IS 0.37</a:t>
            </a:r>
            <a:endParaRPr lang="en-IN" sz="14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12A45A-7C61-78F4-33C9-96C06822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66" y="1558528"/>
            <a:ext cx="4808508" cy="2569119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64C16B-5604-C402-E1AB-44F9068278B2}"/>
              </a:ext>
            </a:extLst>
          </p:cNvPr>
          <p:cNvSpPr txBox="1"/>
          <p:nvPr/>
        </p:nvSpPr>
        <p:spPr>
          <a:xfrm>
            <a:off x="6691066" y="1142092"/>
            <a:ext cx="444076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016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FEATURE IMPORTANCE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35BCE28-0B52-ECE2-39D0-E8D1D09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49" y="4127647"/>
            <a:ext cx="2827265" cy="563316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085E247-6210-96CE-D300-06E143C0E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760796"/>
              </p:ext>
            </p:extLst>
          </p:nvPr>
        </p:nvGraphicFramePr>
        <p:xfrm>
          <a:off x="308114" y="4690964"/>
          <a:ext cx="5605668" cy="10657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68556">
                  <a:extLst>
                    <a:ext uri="{9D8B030D-6E8A-4147-A177-3AD203B41FA5}">
                      <a16:colId xmlns:a16="http://schemas.microsoft.com/office/drawing/2014/main" val="1213051818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4168960019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2343777463"/>
                    </a:ext>
                  </a:extLst>
                </a:gridCol>
              </a:tblGrid>
              <a:tr h="353434">
                <a:tc>
                  <a:txBody>
                    <a:bodyPr/>
                    <a:lstStyle/>
                    <a:p>
                      <a:pPr marL="608330" marR="91440" indent="-106680" algn="l">
                        <a:lnSpc>
                          <a:spcPct val="105000"/>
                        </a:lnSpc>
                        <a:spcBef>
                          <a:spcPts val="38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PREDICTED</a:t>
                      </a:r>
                    </a:p>
                    <a:p>
                      <a:pPr marL="608330" marR="91440" indent="-106680" algn="l">
                        <a:lnSpc>
                          <a:spcPct val="105000"/>
                        </a:lnSpc>
                        <a:spcBef>
                          <a:spcPts val="38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ACTUAL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980" marR="335280" algn="ctr">
                        <a:spcBef>
                          <a:spcPts val="1100"/>
                        </a:spcBef>
                      </a:pPr>
                      <a:r>
                        <a:rPr lang="en-US" sz="1200" dirty="0">
                          <a:effectLst/>
                        </a:rPr>
                        <a:t>NOT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CONVERTED</a:t>
                      </a:r>
                      <a:endParaRPr lang="en-IN" sz="1100" dirty="0"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345" marR="335280" algn="ctr">
                        <a:spcBef>
                          <a:spcPts val="110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CONVERTED</a:t>
                      </a:r>
                      <a:endParaRPr lang="en-IN" sz="1100" dirty="0"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293987"/>
                  </a:ext>
                </a:extLst>
              </a:tr>
              <a:tr h="323247">
                <a:tc>
                  <a:txBody>
                    <a:bodyPr/>
                    <a:lstStyle/>
                    <a:p>
                      <a:pPr marL="347980" marR="335280" algn="ctr">
                        <a:spcBef>
                          <a:spcPts val="66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NOT</a:t>
                      </a:r>
                      <a:r>
                        <a:rPr lang="en-US" sz="1200" spc="-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CONVERTED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980" marR="334010" algn="ctr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tx1"/>
                          </a:solidFill>
                          <a:effectLst/>
                        </a:rPr>
                        <a:t>1468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980" marR="335280" algn="ctr">
                        <a:spcBef>
                          <a:spcPts val="660"/>
                        </a:spcBef>
                      </a:pPr>
                      <a:r>
                        <a:rPr lang="en-US" sz="1200" spc="-25" dirty="0">
                          <a:solidFill>
                            <a:schemeClr val="tx1"/>
                          </a:solidFill>
                          <a:effectLst/>
                        </a:rPr>
                        <a:t>266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71890"/>
                  </a:ext>
                </a:extLst>
              </a:tr>
              <a:tr h="316514">
                <a:tc>
                  <a:txBody>
                    <a:bodyPr/>
                    <a:lstStyle/>
                    <a:p>
                      <a:pPr marL="346710" marR="335280" algn="ctr">
                        <a:spcBef>
                          <a:spcPts val="760"/>
                        </a:spcBef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CONVERTED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1630" marR="335280" algn="ctr">
                        <a:spcBef>
                          <a:spcPts val="760"/>
                        </a:spcBef>
                      </a:pPr>
                      <a:r>
                        <a:rPr lang="en-US" sz="1200" spc="-25" dirty="0">
                          <a:solidFill>
                            <a:schemeClr val="tx1"/>
                          </a:solidFill>
                          <a:effectLst/>
                        </a:rPr>
                        <a:t>234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980" marR="334010" algn="ctr">
                        <a:spcBef>
                          <a:spcPts val="760"/>
                        </a:spcBef>
                      </a:pPr>
                      <a:r>
                        <a:rPr lang="en-US" sz="1200" spc="-25" dirty="0">
                          <a:solidFill>
                            <a:schemeClr val="tx1"/>
                          </a:solidFill>
                          <a:effectLst/>
                        </a:rPr>
                        <a:t>755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6374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E1230CA-8C66-5CC7-95D5-D0910598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48265"/>
              </p:ext>
            </p:extLst>
          </p:nvPr>
        </p:nvGraphicFramePr>
        <p:xfrm>
          <a:off x="6578417" y="4690963"/>
          <a:ext cx="5030487" cy="10249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735057">
                  <a:extLst>
                    <a:ext uri="{9D8B030D-6E8A-4147-A177-3AD203B41FA5}">
                      <a16:colId xmlns:a16="http://schemas.microsoft.com/office/drawing/2014/main" val="252706227"/>
                    </a:ext>
                  </a:extLst>
                </a:gridCol>
                <a:gridCol w="2295430">
                  <a:extLst>
                    <a:ext uri="{9D8B030D-6E8A-4147-A177-3AD203B41FA5}">
                      <a16:colId xmlns:a16="http://schemas.microsoft.com/office/drawing/2014/main" val="64978616"/>
                    </a:ext>
                  </a:extLst>
                </a:gridCol>
              </a:tblGrid>
              <a:tr h="256236">
                <a:tc>
                  <a:txBody>
                    <a:bodyPr/>
                    <a:lstStyle/>
                    <a:p>
                      <a:pPr marL="981075" marR="967105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6425" marR="335280" algn="l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tx1"/>
                          </a:solidFill>
                          <a:effectLst/>
                        </a:rPr>
                        <a:t>81.6%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196219"/>
                  </a:ext>
                </a:extLst>
              </a:tr>
              <a:tr h="256236">
                <a:tc>
                  <a:txBody>
                    <a:bodyPr/>
                    <a:lstStyle/>
                    <a:p>
                      <a:pPr marL="980440" marR="967105" algn="ctr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1980" marR="335280" algn="l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73.9%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911094"/>
                  </a:ext>
                </a:extLst>
              </a:tr>
              <a:tr h="256236">
                <a:tc>
                  <a:txBody>
                    <a:bodyPr/>
                    <a:lstStyle/>
                    <a:p>
                      <a:pPr marL="979170" marR="967105" algn="ctr">
                        <a:spcBef>
                          <a:spcPts val="76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1980" marR="335280" algn="l">
                        <a:spcBef>
                          <a:spcPts val="76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76.3%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085212"/>
                  </a:ext>
                </a:extLst>
              </a:tr>
              <a:tr h="256236">
                <a:tc>
                  <a:txBody>
                    <a:bodyPr/>
                    <a:lstStyle/>
                    <a:p>
                      <a:pPr marL="981710" marR="967105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5155" marR="335280" algn="l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tx1"/>
                          </a:solidFill>
                          <a:effectLst/>
                        </a:rPr>
                        <a:t>84.6%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Franklin Gothic Medium Cond" panose="020B0606030402020204" pitchFamily="34" charset="0"/>
                        <a:cs typeface="Franklin Gothic Medium Cond" panose="020B06060304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5802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24B8167-3713-31AF-9A56-5FC0AB0946CA}"/>
              </a:ext>
            </a:extLst>
          </p:cNvPr>
          <p:cNvSpPr txBox="1"/>
          <p:nvPr/>
        </p:nvSpPr>
        <p:spPr>
          <a:xfrm>
            <a:off x="7444409" y="4282782"/>
            <a:ext cx="309106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 SCORE(TEST DATA)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docshape168">
            <a:extLst>
              <a:ext uri="{FF2B5EF4-FFF2-40B4-BE49-F238E27FC236}">
                <a16:creationId xmlns:a16="http://schemas.microsoft.com/office/drawing/2014/main" id="{B26781A8-6E5F-1BB3-904B-FC9E2D30A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104" y="5610787"/>
            <a:ext cx="1371600" cy="8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docshape167">
            <a:extLst>
              <a:ext uri="{FF2B5EF4-FFF2-40B4-BE49-F238E27FC236}">
                <a16:creationId xmlns:a16="http://schemas.microsoft.com/office/drawing/2014/main" id="{00CC6B7E-BB0A-5CA8-C070-6A4213728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6" y="5771070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72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BEC124-7819-2C03-0BB6-54C9F254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" y="178904"/>
            <a:ext cx="11875008" cy="5675244"/>
          </a:xfrm>
          <a:prstGeom prst="rect">
            <a:avLst/>
          </a:prstGeom>
        </p:spPr>
      </p:pic>
      <p:pic>
        <p:nvPicPr>
          <p:cNvPr id="20" name="docshape168">
            <a:extLst>
              <a:ext uri="{FF2B5EF4-FFF2-40B4-BE49-F238E27FC236}">
                <a16:creationId xmlns:a16="http://schemas.microsoft.com/office/drawing/2014/main" id="{0A228C0B-4C63-4C5C-7ABC-8A54E206E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52" y="5771070"/>
            <a:ext cx="1371600" cy="84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docshape167">
            <a:extLst>
              <a:ext uri="{FF2B5EF4-FFF2-40B4-BE49-F238E27FC236}">
                <a16:creationId xmlns:a16="http://schemas.microsoft.com/office/drawing/2014/main" id="{249AABD0-426E-3F56-E8FA-FAA8A26E7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6" y="5771070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855D1A2-951D-623C-2DDE-CB5A1223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5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A28C6-2E22-C605-7ECA-3D1E29E2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-268588"/>
            <a:ext cx="12179808" cy="666469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65E4D0-EA5F-1407-5613-7D35EFBF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1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BD740-A736-8EAF-E25E-56A5608A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763"/>
            <a:ext cx="12179808" cy="65391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2C869-F3F9-4E9E-947B-86601BA3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8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DCE49-2C40-7E08-DCEE-913D3A28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762"/>
            <a:ext cx="12179808" cy="64497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567789-F97E-F8E1-AFE8-1A5286E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16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D5195-90CD-A540-5BDA-C67E3944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762"/>
            <a:ext cx="12179808" cy="635558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9F21C0-BEEB-F9F7-6BFE-234C402B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26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B2B82-EC14-52D9-067D-CB6B0CC5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3A4C8-1FEC-6676-F37A-269FDE7123B3}"/>
              </a:ext>
            </a:extLst>
          </p:cNvPr>
          <p:cNvSpPr txBox="1"/>
          <p:nvPr/>
        </p:nvSpPr>
        <p:spPr>
          <a:xfrm>
            <a:off x="606287" y="375166"/>
            <a:ext cx="9064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>
              <a:spcBef>
                <a:spcPts val="360"/>
              </a:spcBef>
            </a:pPr>
            <a:r>
              <a:rPr lang="en-US" sz="2800" b="1" kern="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EXPLORATORY</a:t>
            </a:r>
            <a:r>
              <a:rPr lang="en-US" sz="2800" b="1" kern="0" spc="285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2800" b="1" kern="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DATA</a:t>
            </a:r>
            <a:r>
              <a:rPr lang="en-US" sz="2800" b="1" kern="0" spc="285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2800" b="1" kern="0" spc="-1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ANALYSIS</a:t>
            </a:r>
            <a:endParaRPr lang="en-IN" sz="2800" b="1" kern="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C38F0-99ED-0A08-F341-2B5856CF4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4" y="994907"/>
            <a:ext cx="4512365" cy="3557215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docshapegroup130">
            <a:extLst>
              <a:ext uri="{FF2B5EF4-FFF2-40B4-BE49-F238E27FC236}">
                <a16:creationId xmlns:a16="http://schemas.microsoft.com/office/drawing/2014/main" id="{D5353576-F404-4BE4-3AF8-33287F135802}"/>
              </a:ext>
            </a:extLst>
          </p:cNvPr>
          <p:cNvGrpSpPr>
            <a:grpSpLocks/>
          </p:cNvGrpSpPr>
          <p:nvPr/>
        </p:nvGrpSpPr>
        <p:grpSpPr bwMode="auto">
          <a:xfrm>
            <a:off x="5824331" y="898385"/>
            <a:ext cx="5761382" cy="4737102"/>
            <a:chOff x="8520" y="658"/>
            <a:chExt cx="10181" cy="7529"/>
          </a:xfrm>
        </p:grpSpPr>
        <p:pic>
          <p:nvPicPr>
            <p:cNvPr id="13326" name="docshape131">
              <a:extLst>
                <a:ext uri="{FF2B5EF4-FFF2-40B4-BE49-F238E27FC236}">
                  <a16:creationId xmlns:a16="http://schemas.microsoft.com/office/drawing/2014/main" id="{B64AC83F-6F15-2F4C-51AE-C45BB3DB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" y="658"/>
              <a:ext cx="10181" cy="4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docshape132">
              <a:extLst>
                <a:ext uri="{FF2B5EF4-FFF2-40B4-BE49-F238E27FC236}">
                  <a16:creationId xmlns:a16="http://schemas.microsoft.com/office/drawing/2014/main" id="{E1DF410F-595C-48B7-B0C4-5B9FBCA35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3" y="692"/>
              <a:ext cx="9994" cy="4488"/>
            </a:xfrm>
            <a:prstGeom prst="rect">
              <a:avLst/>
            </a:prstGeom>
            <a:solidFill>
              <a:srgbClr val="C9DFE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docshape133">
              <a:extLst>
                <a:ext uri="{FF2B5EF4-FFF2-40B4-BE49-F238E27FC236}">
                  <a16:creationId xmlns:a16="http://schemas.microsoft.com/office/drawing/2014/main" id="{4ED39DFC-DD4D-96BF-B656-73A580136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3" y="692"/>
              <a:ext cx="9994" cy="4488"/>
            </a:xfrm>
            <a:prstGeom prst="rect">
              <a:avLst/>
            </a:prstGeom>
            <a:noFill/>
            <a:ln w="12192">
              <a:solidFill>
                <a:srgbClr val="F1F1F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3329" name="docshape134">
              <a:extLst>
                <a:ext uri="{FF2B5EF4-FFF2-40B4-BE49-F238E27FC236}">
                  <a16:creationId xmlns:a16="http://schemas.microsoft.com/office/drawing/2014/main" id="{0EC6A6C8-5D95-10FE-74DF-A1FD1FDF8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" y="893"/>
              <a:ext cx="9581" cy="4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1BA1EB66-55DC-2639-76D1-8B12FC867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2" y="5181"/>
              <a:ext cx="0" cy="588"/>
            </a:xfrm>
            <a:prstGeom prst="line">
              <a:avLst/>
            </a:prstGeom>
            <a:noFill/>
            <a:ln w="25908">
              <a:solidFill>
                <a:srgbClr val="0099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3331" name="docshape135">
              <a:extLst>
                <a:ext uri="{FF2B5EF4-FFF2-40B4-BE49-F238E27FC236}">
                  <a16:creationId xmlns:a16="http://schemas.microsoft.com/office/drawing/2014/main" id="{489D3EE2-9BF6-B128-764C-0C8493D8F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" y="5734"/>
              <a:ext cx="10181" cy="2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docshape136">
              <a:extLst>
                <a:ext uri="{FF2B5EF4-FFF2-40B4-BE49-F238E27FC236}">
                  <a16:creationId xmlns:a16="http://schemas.microsoft.com/office/drawing/2014/main" id="{E671C7DD-E490-AA82-3579-28074C101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" y="6085"/>
              <a:ext cx="9896" cy="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docshape137">
              <a:extLst>
                <a:ext uri="{FF2B5EF4-FFF2-40B4-BE49-F238E27FC236}">
                  <a16:creationId xmlns:a16="http://schemas.microsoft.com/office/drawing/2014/main" id="{38F8537B-EDBD-330D-CE1E-005F7379C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" y="5768"/>
              <a:ext cx="9994" cy="2266"/>
            </a:xfrm>
            <a:custGeom>
              <a:avLst/>
              <a:gdLst>
                <a:gd name="T0" fmla="+- 0 18230 8614"/>
                <a:gd name="T1" fmla="*/ T0 w 9994"/>
                <a:gd name="T2" fmla="+- 0 5768 5768"/>
                <a:gd name="T3" fmla="*/ 5768 h 2266"/>
                <a:gd name="T4" fmla="+- 0 8991 8614"/>
                <a:gd name="T5" fmla="*/ T4 w 9994"/>
                <a:gd name="T6" fmla="+- 0 5768 5768"/>
                <a:gd name="T7" fmla="*/ 5768 h 2266"/>
                <a:gd name="T8" fmla="+- 0 8915 8614"/>
                <a:gd name="T9" fmla="*/ T8 w 9994"/>
                <a:gd name="T10" fmla="+- 0 5776 5768"/>
                <a:gd name="T11" fmla="*/ 5776 h 2266"/>
                <a:gd name="T12" fmla="+- 0 8844 8614"/>
                <a:gd name="T13" fmla="*/ T12 w 9994"/>
                <a:gd name="T14" fmla="+- 0 5798 5768"/>
                <a:gd name="T15" fmla="*/ 5798 h 2266"/>
                <a:gd name="T16" fmla="+- 0 8780 8614"/>
                <a:gd name="T17" fmla="*/ T16 w 9994"/>
                <a:gd name="T18" fmla="+- 0 5833 5768"/>
                <a:gd name="T19" fmla="*/ 5833 h 2266"/>
                <a:gd name="T20" fmla="+- 0 8724 8614"/>
                <a:gd name="T21" fmla="*/ T20 w 9994"/>
                <a:gd name="T22" fmla="+- 0 5879 5768"/>
                <a:gd name="T23" fmla="*/ 5879 h 2266"/>
                <a:gd name="T24" fmla="+- 0 8678 8614"/>
                <a:gd name="T25" fmla="*/ T24 w 9994"/>
                <a:gd name="T26" fmla="+- 0 5935 5768"/>
                <a:gd name="T27" fmla="*/ 5935 h 2266"/>
                <a:gd name="T28" fmla="+- 0 8643 8614"/>
                <a:gd name="T29" fmla="*/ T28 w 9994"/>
                <a:gd name="T30" fmla="+- 0 5999 5768"/>
                <a:gd name="T31" fmla="*/ 5999 h 2266"/>
                <a:gd name="T32" fmla="+- 0 8621 8614"/>
                <a:gd name="T33" fmla="*/ T32 w 9994"/>
                <a:gd name="T34" fmla="+- 0 6070 5768"/>
                <a:gd name="T35" fmla="*/ 6070 h 2266"/>
                <a:gd name="T36" fmla="+- 0 8614 8614"/>
                <a:gd name="T37" fmla="*/ T36 w 9994"/>
                <a:gd name="T38" fmla="+- 0 6146 5768"/>
                <a:gd name="T39" fmla="*/ 6146 h 2266"/>
                <a:gd name="T40" fmla="+- 0 8614 8614"/>
                <a:gd name="T41" fmla="*/ T40 w 9994"/>
                <a:gd name="T42" fmla="+- 0 7656 5768"/>
                <a:gd name="T43" fmla="*/ 7656 h 2266"/>
                <a:gd name="T44" fmla="+- 0 8621 8614"/>
                <a:gd name="T45" fmla="*/ T44 w 9994"/>
                <a:gd name="T46" fmla="+- 0 7732 5768"/>
                <a:gd name="T47" fmla="*/ 7732 h 2266"/>
                <a:gd name="T48" fmla="+- 0 8643 8614"/>
                <a:gd name="T49" fmla="*/ T48 w 9994"/>
                <a:gd name="T50" fmla="+- 0 7803 5768"/>
                <a:gd name="T51" fmla="*/ 7803 h 2266"/>
                <a:gd name="T52" fmla="+- 0 8678 8614"/>
                <a:gd name="T53" fmla="*/ T52 w 9994"/>
                <a:gd name="T54" fmla="+- 0 7867 5768"/>
                <a:gd name="T55" fmla="*/ 7867 h 2266"/>
                <a:gd name="T56" fmla="+- 0 8724 8614"/>
                <a:gd name="T57" fmla="*/ T56 w 9994"/>
                <a:gd name="T58" fmla="+- 0 7923 5768"/>
                <a:gd name="T59" fmla="*/ 7923 h 2266"/>
                <a:gd name="T60" fmla="+- 0 8780 8614"/>
                <a:gd name="T61" fmla="*/ T60 w 9994"/>
                <a:gd name="T62" fmla="+- 0 7969 5768"/>
                <a:gd name="T63" fmla="*/ 7969 h 2266"/>
                <a:gd name="T64" fmla="+- 0 8844 8614"/>
                <a:gd name="T65" fmla="*/ T64 w 9994"/>
                <a:gd name="T66" fmla="+- 0 8004 5768"/>
                <a:gd name="T67" fmla="*/ 8004 h 2266"/>
                <a:gd name="T68" fmla="+- 0 8915 8614"/>
                <a:gd name="T69" fmla="*/ T68 w 9994"/>
                <a:gd name="T70" fmla="+- 0 8026 5768"/>
                <a:gd name="T71" fmla="*/ 8026 h 2266"/>
                <a:gd name="T72" fmla="+- 0 8991 8614"/>
                <a:gd name="T73" fmla="*/ T72 w 9994"/>
                <a:gd name="T74" fmla="+- 0 8034 5768"/>
                <a:gd name="T75" fmla="*/ 8034 h 2266"/>
                <a:gd name="T76" fmla="+- 0 18230 8614"/>
                <a:gd name="T77" fmla="*/ T76 w 9994"/>
                <a:gd name="T78" fmla="+- 0 8034 5768"/>
                <a:gd name="T79" fmla="*/ 8034 h 2266"/>
                <a:gd name="T80" fmla="+- 0 18306 8614"/>
                <a:gd name="T81" fmla="*/ T80 w 9994"/>
                <a:gd name="T82" fmla="+- 0 8026 5768"/>
                <a:gd name="T83" fmla="*/ 8026 h 2266"/>
                <a:gd name="T84" fmla="+- 0 18377 8614"/>
                <a:gd name="T85" fmla="*/ T84 w 9994"/>
                <a:gd name="T86" fmla="+- 0 8004 5768"/>
                <a:gd name="T87" fmla="*/ 8004 h 2266"/>
                <a:gd name="T88" fmla="+- 0 18441 8614"/>
                <a:gd name="T89" fmla="*/ T88 w 9994"/>
                <a:gd name="T90" fmla="+- 0 7969 5768"/>
                <a:gd name="T91" fmla="*/ 7969 h 2266"/>
                <a:gd name="T92" fmla="+- 0 18497 8614"/>
                <a:gd name="T93" fmla="*/ T92 w 9994"/>
                <a:gd name="T94" fmla="+- 0 7923 5768"/>
                <a:gd name="T95" fmla="*/ 7923 h 2266"/>
                <a:gd name="T96" fmla="+- 0 18543 8614"/>
                <a:gd name="T97" fmla="*/ T96 w 9994"/>
                <a:gd name="T98" fmla="+- 0 7867 5768"/>
                <a:gd name="T99" fmla="*/ 7867 h 2266"/>
                <a:gd name="T100" fmla="+- 0 18578 8614"/>
                <a:gd name="T101" fmla="*/ T100 w 9994"/>
                <a:gd name="T102" fmla="+- 0 7803 5768"/>
                <a:gd name="T103" fmla="*/ 7803 h 2266"/>
                <a:gd name="T104" fmla="+- 0 18600 8614"/>
                <a:gd name="T105" fmla="*/ T104 w 9994"/>
                <a:gd name="T106" fmla="+- 0 7732 5768"/>
                <a:gd name="T107" fmla="*/ 7732 h 2266"/>
                <a:gd name="T108" fmla="+- 0 18607 8614"/>
                <a:gd name="T109" fmla="*/ T108 w 9994"/>
                <a:gd name="T110" fmla="+- 0 7656 5768"/>
                <a:gd name="T111" fmla="*/ 7656 h 2266"/>
                <a:gd name="T112" fmla="+- 0 18607 8614"/>
                <a:gd name="T113" fmla="*/ T112 w 9994"/>
                <a:gd name="T114" fmla="+- 0 6146 5768"/>
                <a:gd name="T115" fmla="*/ 6146 h 2266"/>
                <a:gd name="T116" fmla="+- 0 18600 8614"/>
                <a:gd name="T117" fmla="*/ T116 w 9994"/>
                <a:gd name="T118" fmla="+- 0 6070 5768"/>
                <a:gd name="T119" fmla="*/ 6070 h 2266"/>
                <a:gd name="T120" fmla="+- 0 18578 8614"/>
                <a:gd name="T121" fmla="*/ T120 w 9994"/>
                <a:gd name="T122" fmla="+- 0 5999 5768"/>
                <a:gd name="T123" fmla="*/ 5999 h 2266"/>
                <a:gd name="T124" fmla="+- 0 18543 8614"/>
                <a:gd name="T125" fmla="*/ T124 w 9994"/>
                <a:gd name="T126" fmla="+- 0 5935 5768"/>
                <a:gd name="T127" fmla="*/ 5935 h 2266"/>
                <a:gd name="T128" fmla="+- 0 18497 8614"/>
                <a:gd name="T129" fmla="*/ T128 w 9994"/>
                <a:gd name="T130" fmla="+- 0 5879 5768"/>
                <a:gd name="T131" fmla="*/ 5879 h 2266"/>
                <a:gd name="T132" fmla="+- 0 18441 8614"/>
                <a:gd name="T133" fmla="*/ T132 w 9994"/>
                <a:gd name="T134" fmla="+- 0 5833 5768"/>
                <a:gd name="T135" fmla="*/ 5833 h 2266"/>
                <a:gd name="T136" fmla="+- 0 18377 8614"/>
                <a:gd name="T137" fmla="*/ T136 w 9994"/>
                <a:gd name="T138" fmla="+- 0 5798 5768"/>
                <a:gd name="T139" fmla="*/ 5798 h 2266"/>
                <a:gd name="T140" fmla="+- 0 18306 8614"/>
                <a:gd name="T141" fmla="*/ T140 w 9994"/>
                <a:gd name="T142" fmla="+- 0 5776 5768"/>
                <a:gd name="T143" fmla="*/ 5776 h 2266"/>
                <a:gd name="T144" fmla="+- 0 18230 8614"/>
                <a:gd name="T145" fmla="*/ T144 w 9994"/>
                <a:gd name="T146" fmla="+- 0 5768 5768"/>
                <a:gd name="T147" fmla="*/ 5768 h 226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</a:cxnLst>
              <a:rect l="0" t="0" r="r" b="b"/>
              <a:pathLst>
                <a:path w="9994" h="2266">
                  <a:moveTo>
                    <a:pt x="9616" y="0"/>
                  </a:moveTo>
                  <a:lnTo>
                    <a:pt x="377" y="0"/>
                  </a:lnTo>
                  <a:lnTo>
                    <a:pt x="301" y="8"/>
                  </a:lnTo>
                  <a:lnTo>
                    <a:pt x="230" y="30"/>
                  </a:lnTo>
                  <a:lnTo>
                    <a:pt x="166" y="65"/>
                  </a:lnTo>
                  <a:lnTo>
                    <a:pt x="110" y="111"/>
                  </a:lnTo>
                  <a:lnTo>
                    <a:pt x="64" y="167"/>
                  </a:lnTo>
                  <a:lnTo>
                    <a:pt x="29" y="231"/>
                  </a:lnTo>
                  <a:lnTo>
                    <a:pt x="7" y="302"/>
                  </a:lnTo>
                  <a:lnTo>
                    <a:pt x="0" y="378"/>
                  </a:lnTo>
                  <a:lnTo>
                    <a:pt x="0" y="1888"/>
                  </a:lnTo>
                  <a:lnTo>
                    <a:pt x="7" y="1964"/>
                  </a:lnTo>
                  <a:lnTo>
                    <a:pt x="29" y="2035"/>
                  </a:lnTo>
                  <a:lnTo>
                    <a:pt x="64" y="2099"/>
                  </a:lnTo>
                  <a:lnTo>
                    <a:pt x="110" y="2155"/>
                  </a:lnTo>
                  <a:lnTo>
                    <a:pt x="166" y="2201"/>
                  </a:lnTo>
                  <a:lnTo>
                    <a:pt x="230" y="2236"/>
                  </a:lnTo>
                  <a:lnTo>
                    <a:pt x="301" y="2258"/>
                  </a:lnTo>
                  <a:lnTo>
                    <a:pt x="377" y="2266"/>
                  </a:lnTo>
                  <a:lnTo>
                    <a:pt x="9616" y="2266"/>
                  </a:lnTo>
                  <a:lnTo>
                    <a:pt x="9692" y="2258"/>
                  </a:lnTo>
                  <a:lnTo>
                    <a:pt x="9763" y="2236"/>
                  </a:lnTo>
                  <a:lnTo>
                    <a:pt x="9827" y="2201"/>
                  </a:lnTo>
                  <a:lnTo>
                    <a:pt x="9883" y="2155"/>
                  </a:lnTo>
                  <a:lnTo>
                    <a:pt x="9929" y="2099"/>
                  </a:lnTo>
                  <a:lnTo>
                    <a:pt x="9964" y="2035"/>
                  </a:lnTo>
                  <a:lnTo>
                    <a:pt x="9986" y="1964"/>
                  </a:lnTo>
                  <a:lnTo>
                    <a:pt x="9993" y="1888"/>
                  </a:lnTo>
                  <a:lnTo>
                    <a:pt x="9993" y="378"/>
                  </a:lnTo>
                  <a:lnTo>
                    <a:pt x="9986" y="302"/>
                  </a:lnTo>
                  <a:lnTo>
                    <a:pt x="9964" y="231"/>
                  </a:lnTo>
                  <a:lnTo>
                    <a:pt x="9929" y="167"/>
                  </a:lnTo>
                  <a:lnTo>
                    <a:pt x="9883" y="111"/>
                  </a:lnTo>
                  <a:lnTo>
                    <a:pt x="9827" y="65"/>
                  </a:lnTo>
                  <a:lnTo>
                    <a:pt x="9763" y="30"/>
                  </a:lnTo>
                  <a:lnTo>
                    <a:pt x="9692" y="8"/>
                  </a:lnTo>
                  <a:lnTo>
                    <a:pt x="9616" y="0"/>
                  </a:lnTo>
                  <a:close/>
                </a:path>
              </a:pathLst>
            </a:custGeom>
            <a:solidFill>
              <a:srgbClr val="C9DFE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docshape138">
              <a:extLst>
                <a:ext uri="{FF2B5EF4-FFF2-40B4-BE49-F238E27FC236}">
                  <a16:creationId xmlns:a16="http://schemas.microsoft.com/office/drawing/2014/main" id="{7C22235B-D4B8-A9E8-99E9-85EC242EF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" y="5768"/>
              <a:ext cx="9994" cy="2266"/>
            </a:xfrm>
            <a:custGeom>
              <a:avLst/>
              <a:gdLst>
                <a:gd name="T0" fmla="+- 0 8614 8614"/>
                <a:gd name="T1" fmla="*/ T0 w 9994"/>
                <a:gd name="T2" fmla="+- 0 6146 5768"/>
                <a:gd name="T3" fmla="*/ 6146 h 2266"/>
                <a:gd name="T4" fmla="+- 0 8621 8614"/>
                <a:gd name="T5" fmla="*/ T4 w 9994"/>
                <a:gd name="T6" fmla="+- 0 6070 5768"/>
                <a:gd name="T7" fmla="*/ 6070 h 2266"/>
                <a:gd name="T8" fmla="+- 0 8643 8614"/>
                <a:gd name="T9" fmla="*/ T8 w 9994"/>
                <a:gd name="T10" fmla="+- 0 5999 5768"/>
                <a:gd name="T11" fmla="*/ 5999 h 2266"/>
                <a:gd name="T12" fmla="+- 0 8678 8614"/>
                <a:gd name="T13" fmla="*/ T12 w 9994"/>
                <a:gd name="T14" fmla="+- 0 5935 5768"/>
                <a:gd name="T15" fmla="*/ 5935 h 2266"/>
                <a:gd name="T16" fmla="+- 0 8724 8614"/>
                <a:gd name="T17" fmla="*/ T16 w 9994"/>
                <a:gd name="T18" fmla="+- 0 5879 5768"/>
                <a:gd name="T19" fmla="*/ 5879 h 2266"/>
                <a:gd name="T20" fmla="+- 0 8780 8614"/>
                <a:gd name="T21" fmla="*/ T20 w 9994"/>
                <a:gd name="T22" fmla="+- 0 5833 5768"/>
                <a:gd name="T23" fmla="*/ 5833 h 2266"/>
                <a:gd name="T24" fmla="+- 0 8844 8614"/>
                <a:gd name="T25" fmla="*/ T24 w 9994"/>
                <a:gd name="T26" fmla="+- 0 5798 5768"/>
                <a:gd name="T27" fmla="*/ 5798 h 2266"/>
                <a:gd name="T28" fmla="+- 0 8915 8614"/>
                <a:gd name="T29" fmla="*/ T28 w 9994"/>
                <a:gd name="T30" fmla="+- 0 5776 5768"/>
                <a:gd name="T31" fmla="*/ 5776 h 2266"/>
                <a:gd name="T32" fmla="+- 0 8991 8614"/>
                <a:gd name="T33" fmla="*/ T32 w 9994"/>
                <a:gd name="T34" fmla="+- 0 5768 5768"/>
                <a:gd name="T35" fmla="*/ 5768 h 2266"/>
                <a:gd name="T36" fmla="+- 0 18230 8614"/>
                <a:gd name="T37" fmla="*/ T36 w 9994"/>
                <a:gd name="T38" fmla="+- 0 5768 5768"/>
                <a:gd name="T39" fmla="*/ 5768 h 2266"/>
                <a:gd name="T40" fmla="+- 0 18306 8614"/>
                <a:gd name="T41" fmla="*/ T40 w 9994"/>
                <a:gd name="T42" fmla="+- 0 5776 5768"/>
                <a:gd name="T43" fmla="*/ 5776 h 2266"/>
                <a:gd name="T44" fmla="+- 0 18377 8614"/>
                <a:gd name="T45" fmla="*/ T44 w 9994"/>
                <a:gd name="T46" fmla="+- 0 5798 5768"/>
                <a:gd name="T47" fmla="*/ 5798 h 2266"/>
                <a:gd name="T48" fmla="+- 0 18441 8614"/>
                <a:gd name="T49" fmla="*/ T48 w 9994"/>
                <a:gd name="T50" fmla="+- 0 5833 5768"/>
                <a:gd name="T51" fmla="*/ 5833 h 2266"/>
                <a:gd name="T52" fmla="+- 0 18497 8614"/>
                <a:gd name="T53" fmla="*/ T52 w 9994"/>
                <a:gd name="T54" fmla="+- 0 5879 5768"/>
                <a:gd name="T55" fmla="*/ 5879 h 2266"/>
                <a:gd name="T56" fmla="+- 0 18543 8614"/>
                <a:gd name="T57" fmla="*/ T56 w 9994"/>
                <a:gd name="T58" fmla="+- 0 5935 5768"/>
                <a:gd name="T59" fmla="*/ 5935 h 2266"/>
                <a:gd name="T60" fmla="+- 0 18578 8614"/>
                <a:gd name="T61" fmla="*/ T60 w 9994"/>
                <a:gd name="T62" fmla="+- 0 5999 5768"/>
                <a:gd name="T63" fmla="*/ 5999 h 2266"/>
                <a:gd name="T64" fmla="+- 0 18600 8614"/>
                <a:gd name="T65" fmla="*/ T64 w 9994"/>
                <a:gd name="T66" fmla="+- 0 6070 5768"/>
                <a:gd name="T67" fmla="*/ 6070 h 2266"/>
                <a:gd name="T68" fmla="+- 0 18607 8614"/>
                <a:gd name="T69" fmla="*/ T68 w 9994"/>
                <a:gd name="T70" fmla="+- 0 6146 5768"/>
                <a:gd name="T71" fmla="*/ 6146 h 2266"/>
                <a:gd name="T72" fmla="+- 0 18607 8614"/>
                <a:gd name="T73" fmla="*/ T72 w 9994"/>
                <a:gd name="T74" fmla="+- 0 7656 5768"/>
                <a:gd name="T75" fmla="*/ 7656 h 2266"/>
                <a:gd name="T76" fmla="+- 0 18600 8614"/>
                <a:gd name="T77" fmla="*/ T76 w 9994"/>
                <a:gd name="T78" fmla="+- 0 7732 5768"/>
                <a:gd name="T79" fmla="*/ 7732 h 2266"/>
                <a:gd name="T80" fmla="+- 0 18578 8614"/>
                <a:gd name="T81" fmla="*/ T80 w 9994"/>
                <a:gd name="T82" fmla="+- 0 7803 5768"/>
                <a:gd name="T83" fmla="*/ 7803 h 2266"/>
                <a:gd name="T84" fmla="+- 0 18543 8614"/>
                <a:gd name="T85" fmla="*/ T84 w 9994"/>
                <a:gd name="T86" fmla="+- 0 7867 5768"/>
                <a:gd name="T87" fmla="*/ 7867 h 2266"/>
                <a:gd name="T88" fmla="+- 0 18497 8614"/>
                <a:gd name="T89" fmla="*/ T88 w 9994"/>
                <a:gd name="T90" fmla="+- 0 7923 5768"/>
                <a:gd name="T91" fmla="*/ 7923 h 2266"/>
                <a:gd name="T92" fmla="+- 0 18441 8614"/>
                <a:gd name="T93" fmla="*/ T92 w 9994"/>
                <a:gd name="T94" fmla="+- 0 7969 5768"/>
                <a:gd name="T95" fmla="*/ 7969 h 2266"/>
                <a:gd name="T96" fmla="+- 0 18377 8614"/>
                <a:gd name="T97" fmla="*/ T96 w 9994"/>
                <a:gd name="T98" fmla="+- 0 8004 5768"/>
                <a:gd name="T99" fmla="*/ 8004 h 2266"/>
                <a:gd name="T100" fmla="+- 0 18306 8614"/>
                <a:gd name="T101" fmla="*/ T100 w 9994"/>
                <a:gd name="T102" fmla="+- 0 8026 5768"/>
                <a:gd name="T103" fmla="*/ 8026 h 2266"/>
                <a:gd name="T104" fmla="+- 0 18230 8614"/>
                <a:gd name="T105" fmla="*/ T104 w 9994"/>
                <a:gd name="T106" fmla="+- 0 8034 5768"/>
                <a:gd name="T107" fmla="*/ 8034 h 2266"/>
                <a:gd name="T108" fmla="+- 0 8991 8614"/>
                <a:gd name="T109" fmla="*/ T108 w 9994"/>
                <a:gd name="T110" fmla="+- 0 8034 5768"/>
                <a:gd name="T111" fmla="*/ 8034 h 2266"/>
                <a:gd name="T112" fmla="+- 0 8915 8614"/>
                <a:gd name="T113" fmla="*/ T112 w 9994"/>
                <a:gd name="T114" fmla="+- 0 8026 5768"/>
                <a:gd name="T115" fmla="*/ 8026 h 2266"/>
                <a:gd name="T116" fmla="+- 0 8844 8614"/>
                <a:gd name="T117" fmla="*/ T116 w 9994"/>
                <a:gd name="T118" fmla="+- 0 8004 5768"/>
                <a:gd name="T119" fmla="*/ 8004 h 2266"/>
                <a:gd name="T120" fmla="+- 0 8780 8614"/>
                <a:gd name="T121" fmla="*/ T120 w 9994"/>
                <a:gd name="T122" fmla="+- 0 7969 5768"/>
                <a:gd name="T123" fmla="*/ 7969 h 2266"/>
                <a:gd name="T124" fmla="+- 0 8724 8614"/>
                <a:gd name="T125" fmla="*/ T124 w 9994"/>
                <a:gd name="T126" fmla="+- 0 7923 5768"/>
                <a:gd name="T127" fmla="*/ 7923 h 2266"/>
                <a:gd name="T128" fmla="+- 0 8678 8614"/>
                <a:gd name="T129" fmla="*/ T128 w 9994"/>
                <a:gd name="T130" fmla="+- 0 7867 5768"/>
                <a:gd name="T131" fmla="*/ 7867 h 2266"/>
                <a:gd name="T132" fmla="+- 0 8643 8614"/>
                <a:gd name="T133" fmla="*/ T132 w 9994"/>
                <a:gd name="T134" fmla="+- 0 7803 5768"/>
                <a:gd name="T135" fmla="*/ 7803 h 2266"/>
                <a:gd name="T136" fmla="+- 0 8621 8614"/>
                <a:gd name="T137" fmla="*/ T136 w 9994"/>
                <a:gd name="T138" fmla="+- 0 7732 5768"/>
                <a:gd name="T139" fmla="*/ 7732 h 2266"/>
                <a:gd name="T140" fmla="+- 0 8614 8614"/>
                <a:gd name="T141" fmla="*/ T140 w 9994"/>
                <a:gd name="T142" fmla="+- 0 7656 5768"/>
                <a:gd name="T143" fmla="*/ 7656 h 2266"/>
                <a:gd name="T144" fmla="+- 0 8614 8614"/>
                <a:gd name="T145" fmla="*/ T144 w 9994"/>
                <a:gd name="T146" fmla="+- 0 6146 5768"/>
                <a:gd name="T147" fmla="*/ 6146 h 226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</a:cxnLst>
              <a:rect l="0" t="0" r="r" b="b"/>
              <a:pathLst>
                <a:path w="9994" h="2266">
                  <a:moveTo>
                    <a:pt x="0" y="378"/>
                  </a:moveTo>
                  <a:lnTo>
                    <a:pt x="7" y="302"/>
                  </a:lnTo>
                  <a:lnTo>
                    <a:pt x="29" y="231"/>
                  </a:lnTo>
                  <a:lnTo>
                    <a:pt x="64" y="167"/>
                  </a:lnTo>
                  <a:lnTo>
                    <a:pt x="110" y="111"/>
                  </a:lnTo>
                  <a:lnTo>
                    <a:pt x="166" y="65"/>
                  </a:lnTo>
                  <a:lnTo>
                    <a:pt x="230" y="30"/>
                  </a:lnTo>
                  <a:lnTo>
                    <a:pt x="301" y="8"/>
                  </a:lnTo>
                  <a:lnTo>
                    <a:pt x="377" y="0"/>
                  </a:lnTo>
                  <a:lnTo>
                    <a:pt x="9616" y="0"/>
                  </a:lnTo>
                  <a:lnTo>
                    <a:pt x="9692" y="8"/>
                  </a:lnTo>
                  <a:lnTo>
                    <a:pt x="9763" y="30"/>
                  </a:lnTo>
                  <a:lnTo>
                    <a:pt x="9827" y="65"/>
                  </a:lnTo>
                  <a:lnTo>
                    <a:pt x="9883" y="111"/>
                  </a:lnTo>
                  <a:lnTo>
                    <a:pt x="9929" y="167"/>
                  </a:lnTo>
                  <a:lnTo>
                    <a:pt x="9964" y="231"/>
                  </a:lnTo>
                  <a:lnTo>
                    <a:pt x="9986" y="302"/>
                  </a:lnTo>
                  <a:lnTo>
                    <a:pt x="9993" y="378"/>
                  </a:lnTo>
                  <a:lnTo>
                    <a:pt x="9993" y="1888"/>
                  </a:lnTo>
                  <a:lnTo>
                    <a:pt x="9986" y="1964"/>
                  </a:lnTo>
                  <a:lnTo>
                    <a:pt x="9964" y="2035"/>
                  </a:lnTo>
                  <a:lnTo>
                    <a:pt x="9929" y="2099"/>
                  </a:lnTo>
                  <a:lnTo>
                    <a:pt x="9883" y="2155"/>
                  </a:lnTo>
                  <a:lnTo>
                    <a:pt x="9827" y="2201"/>
                  </a:lnTo>
                  <a:lnTo>
                    <a:pt x="9763" y="2236"/>
                  </a:lnTo>
                  <a:lnTo>
                    <a:pt x="9692" y="2258"/>
                  </a:lnTo>
                  <a:lnTo>
                    <a:pt x="9616" y="2266"/>
                  </a:lnTo>
                  <a:lnTo>
                    <a:pt x="377" y="2266"/>
                  </a:lnTo>
                  <a:lnTo>
                    <a:pt x="301" y="2258"/>
                  </a:lnTo>
                  <a:lnTo>
                    <a:pt x="230" y="2236"/>
                  </a:lnTo>
                  <a:lnTo>
                    <a:pt x="166" y="2201"/>
                  </a:lnTo>
                  <a:lnTo>
                    <a:pt x="110" y="2155"/>
                  </a:lnTo>
                  <a:lnTo>
                    <a:pt x="64" y="2099"/>
                  </a:lnTo>
                  <a:lnTo>
                    <a:pt x="29" y="2035"/>
                  </a:lnTo>
                  <a:lnTo>
                    <a:pt x="7" y="1964"/>
                  </a:lnTo>
                  <a:lnTo>
                    <a:pt x="0" y="1888"/>
                  </a:lnTo>
                  <a:lnTo>
                    <a:pt x="0" y="378"/>
                  </a:lnTo>
                  <a:close/>
                </a:path>
              </a:pathLst>
            </a:custGeom>
            <a:noFill/>
            <a:ln w="12192">
              <a:solidFill>
                <a:srgbClr val="F1F1F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docshape139">
              <a:extLst>
                <a:ext uri="{FF2B5EF4-FFF2-40B4-BE49-F238E27FC236}">
                  <a16:creationId xmlns:a16="http://schemas.microsoft.com/office/drawing/2014/main" id="{AC54C920-5953-87E6-1C41-00A364F30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5" y="1092"/>
              <a:ext cx="9896" cy="6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kumimoji="0" lang="en-I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ts val="75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IN" altLang="en-US" sz="1200" b="1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alibri" panose="020F0502020204030204" pitchFamily="34" charset="0"/>
                </a:rPr>
                <a:t>The conversion rate of the leads from Reference and </a:t>
              </a:r>
              <a:r>
                <a:rPr kumimoji="0" lang="en-IN" altLang="en-US" sz="1200" b="1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alibri" panose="020F0502020204030204" pitchFamily="34" charset="0"/>
                </a:rPr>
                <a:t>Welingak</a:t>
              </a:r>
              <a:r>
                <a:rPr kumimoji="0" lang="en-IN" altLang="en-US" sz="1200" b="1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alibri" panose="020F0502020204030204" pitchFamily="34" charset="0"/>
                </a:rPr>
                <a:t> Website is maximum</a:t>
              </a:r>
              <a:endParaRPr kumimoji="0" lang="en-I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679450" lvl="0" indent="0" algn="l" defTabSz="914400" rtl="0" eaLnBrk="0" fontAlgn="base" latinLnBrk="0" hangingPunct="0">
                <a:lnSpc>
                  <a:spcPct val="100000"/>
                </a:lnSpc>
                <a:spcBef>
                  <a:spcPts val="75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IN" altLang="en-US" sz="1200" b="1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alibri" panose="020F0502020204030204" pitchFamily="34" charset="0"/>
                </a:rPr>
                <a:t>API and Landing Page Submission has less conversion rate(~30%) but counts of the leads from them are considerable</a:t>
              </a:r>
              <a:endParaRPr kumimoji="0" lang="en-I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IN" altLang="en-US" sz="1200" b="1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alibri" panose="020F0502020204030204" pitchFamily="34" charset="0"/>
                </a:rPr>
                <a:t>The count of leads from the Lead Add Form is pretty low but the conversion rate is very high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anose="05000000000000000000" pitchFamily="2" charset="2"/>
                <a:buChar char="Ø"/>
                <a:tabLst/>
              </a:pP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BA0D41D-CC14-7AA1-B348-96A2555628EE}"/>
              </a:ext>
            </a:extLst>
          </p:cNvPr>
          <p:cNvSpPr txBox="1"/>
          <p:nvPr/>
        </p:nvSpPr>
        <p:spPr>
          <a:xfrm>
            <a:off x="694566" y="5039139"/>
            <a:ext cx="451236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Conversion rate as depicted in the fig is approx. 39%</a:t>
            </a:r>
            <a:endParaRPr lang="en-IN" sz="14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EEBDA-1C50-7C2F-742B-D9A0C914A7F0}"/>
              </a:ext>
            </a:extLst>
          </p:cNvPr>
          <p:cNvCxnSpPr>
            <a:cxnSpLocks/>
          </p:cNvCxnSpPr>
          <p:nvPr/>
        </p:nvCxnSpPr>
        <p:spPr>
          <a:xfrm flipV="1">
            <a:off x="694566" y="824948"/>
            <a:ext cx="10837953" cy="944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docshape168">
            <a:extLst>
              <a:ext uri="{FF2B5EF4-FFF2-40B4-BE49-F238E27FC236}">
                <a16:creationId xmlns:a16="http://schemas.microsoft.com/office/drawing/2014/main" id="{470D5498-A80D-FEC3-62B6-7FBDDBC3E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774" y="5620765"/>
            <a:ext cx="1371600" cy="91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docshape167">
            <a:extLst>
              <a:ext uri="{FF2B5EF4-FFF2-40B4-BE49-F238E27FC236}">
                <a16:creationId xmlns:a16="http://schemas.microsoft.com/office/drawing/2014/main" id="{19FA049D-2F63-A9FC-CB74-30E73CEAF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6" y="5771070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5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61632-B3D5-95A0-30B5-7C816F8B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762"/>
            <a:ext cx="12179808" cy="656900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32018A-7E09-085E-3A3A-95ACF60C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2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17044-7FAA-E8A5-C131-6F3F2E2E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8</a:t>
            </a:fld>
            <a:endParaRPr lang="en-IN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DDF41C5-5758-4587-505D-C79049DF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6" y="1023730"/>
            <a:ext cx="5176630" cy="269350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3EAD9D5-7818-5B93-F429-D08A465F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8" y="3717235"/>
            <a:ext cx="5176628" cy="21170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75EBB69-A9D4-EBD7-05C4-C2A8B40E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96" y="1133061"/>
            <a:ext cx="5266609" cy="276307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9606F5-3CB1-91C5-5EFE-9BE7DFD8BF74}"/>
              </a:ext>
            </a:extLst>
          </p:cNvPr>
          <p:cNvSpPr txBox="1"/>
          <p:nvPr/>
        </p:nvSpPr>
        <p:spPr>
          <a:xfrm>
            <a:off x="606287" y="375166"/>
            <a:ext cx="9064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>
              <a:spcBef>
                <a:spcPts val="360"/>
              </a:spcBef>
            </a:pPr>
            <a:r>
              <a:rPr lang="en-US" sz="2800" b="1" kern="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EXPLORATORY</a:t>
            </a:r>
            <a:r>
              <a:rPr lang="en-US" sz="2800" b="1" kern="0" spc="285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2800" b="1" kern="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DATA</a:t>
            </a:r>
            <a:r>
              <a:rPr lang="en-US" sz="2800" b="1" kern="0" spc="285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2800" b="1" kern="0" spc="-10" dirty="0">
                <a:solidFill>
                  <a:srgbClr val="006666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ANALYSIS</a:t>
            </a:r>
            <a:endParaRPr lang="en-IN" sz="2800" b="1" kern="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4459A7-1FA7-74F7-591E-4D6F9BFF4137}"/>
              </a:ext>
            </a:extLst>
          </p:cNvPr>
          <p:cNvCxnSpPr>
            <a:cxnSpLocks/>
          </p:cNvCxnSpPr>
          <p:nvPr/>
        </p:nvCxnSpPr>
        <p:spPr>
          <a:xfrm>
            <a:off x="655983" y="914401"/>
            <a:ext cx="10515600" cy="0"/>
          </a:xfrm>
          <a:prstGeom prst="line">
            <a:avLst/>
          </a:prstGeom>
          <a:ln w="1905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docshape168">
            <a:extLst>
              <a:ext uri="{FF2B5EF4-FFF2-40B4-BE49-F238E27FC236}">
                <a16:creationId xmlns:a16="http://schemas.microsoft.com/office/drawing/2014/main" id="{41C2414D-EE0E-FA68-A886-5AA9E2317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650229"/>
            <a:ext cx="1371600" cy="91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docshape167">
            <a:extLst>
              <a:ext uri="{FF2B5EF4-FFF2-40B4-BE49-F238E27FC236}">
                <a16:creationId xmlns:a16="http://schemas.microsoft.com/office/drawing/2014/main" id="{7C67A176-B1B1-6763-2FE0-BC1CE8B1C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1" y="5832792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BE4546-A4FE-100B-43F4-FE6C22F983E0}"/>
              </a:ext>
            </a:extLst>
          </p:cNvPr>
          <p:cNvSpPr txBox="1"/>
          <p:nvPr/>
        </p:nvSpPr>
        <p:spPr>
          <a:xfrm>
            <a:off x="6254496" y="4195931"/>
            <a:ext cx="5513434" cy="141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lvl="0" indent="-342900">
              <a:spcBef>
                <a:spcPts val="115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400" dirty="0"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Looking at above </a:t>
            </a:r>
            <a:r>
              <a:rPr lang="en-US" sz="1400" dirty="0" err="1"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plt</a:t>
            </a:r>
            <a:r>
              <a:rPr lang="en-US" sz="1400" dirty="0"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, no inference can be made for specialization.</a:t>
            </a:r>
          </a:p>
          <a:p>
            <a:pPr marL="342900" lvl="0" indent="-342900">
              <a:spcBef>
                <a:spcPts val="115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400" dirty="0"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Working </a:t>
            </a:r>
            <a:r>
              <a:rPr lang="en-US" sz="1400" dirty="0" err="1"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Proffessional</a:t>
            </a:r>
            <a:r>
              <a:rPr lang="en-US" sz="1400" dirty="0"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has high conversion rate</a:t>
            </a:r>
          </a:p>
          <a:p>
            <a:pPr marL="342900" lvl="0" indent="-342900">
              <a:spcBef>
                <a:spcPts val="115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400" dirty="0"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Un employed leads are more than other category.</a:t>
            </a:r>
          </a:p>
          <a:p>
            <a:pPr marL="342900" lvl="0" indent="-342900">
              <a:spcBef>
                <a:spcPts val="115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544830" algn="l"/>
                <a:tab pos="545465" algn="l"/>
              </a:tabLst>
            </a:pPr>
            <a:r>
              <a:rPr lang="en-US" sz="1400" dirty="0"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“Will revert after reading email” has high percentage of being converted.</a:t>
            </a:r>
            <a:endParaRPr lang="en-IN" sz="14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054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shape167">
            <a:extLst>
              <a:ext uri="{FF2B5EF4-FFF2-40B4-BE49-F238E27FC236}">
                <a16:creationId xmlns:a16="http://schemas.microsoft.com/office/drawing/2014/main" id="{233E5ECC-81E7-2B54-7056-A4A9642E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1" y="5832792"/>
            <a:ext cx="203771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845EA2-D7ED-7010-F004-10DE25E9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D64D-DDF1-409A-971E-05C8002598AA}" type="slidenum">
              <a:rPr lang="en-IN" smtClean="0"/>
              <a:t>9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5BFC5D-B5B5-A545-0987-83A052897162}"/>
              </a:ext>
            </a:extLst>
          </p:cNvPr>
          <p:cNvCxnSpPr>
            <a:cxnSpLocks/>
          </p:cNvCxnSpPr>
          <p:nvPr/>
        </p:nvCxnSpPr>
        <p:spPr>
          <a:xfrm>
            <a:off x="467139" y="1053548"/>
            <a:ext cx="1071438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cshape216">
            <a:extLst>
              <a:ext uri="{FF2B5EF4-FFF2-40B4-BE49-F238E27FC236}">
                <a16:creationId xmlns:a16="http://schemas.microsoft.com/office/drawing/2014/main" id="{3C16344E-97E1-469F-D783-D01975494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139" y="1242391"/>
            <a:ext cx="5067303" cy="439926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50800"/>
          </a:effectLst>
        </p:spPr>
        <p:txBody>
          <a:bodyPr rot="0" vert="horz" wrap="square" lIns="0" tIns="0" rIns="0" bIns="0" anchor="t" anchorCtr="0" upright="1">
            <a:no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SPLITTING</a:t>
            </a:r>
            <a:r>
              <a:rPr lang="en-US" sz="1400" b="1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DATA</a:t>
            </a:r>
            <a:r>
              <a:rPr lang="en-US" sz="1400" b="1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INTO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TEST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TRAINING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SETS</a:t>
            </a: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20"/>
              </a:spcBef>
            </a:pPr>
            <a:r>
              <a:rPr lang="en-US" sz="155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WE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HAVE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CHOSEN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TRAIN_TEST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SPLIT</a:t>
            </a:r>
            <a:r>
              <a:rPr lang="en-US" sz="1400" b="1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RATIO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AS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70:30</a:t>
            </a: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15"/>
              </a:spcBef>
            </a:pPr>
            <a:r>
              <a:rPr lang="en-US" sz="155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USING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RFE</a:t>
            </a:r>
            <a:r>
              <a:rPr lang="en-US" sz="14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TO</a:t>
            </a:r>
            <a:r>
              <a:rPr lang="en-US" sz="14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CHOOSE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TOP</a:t>
            </a:r>
            <a:r>
              <a:rPr lang="en-US" sz="1400" b="1" spc="-2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20</a:t>
            </a:r>
            <a:r>
              <a:rPr lang="en-US" sz="14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VARIABLES</a:t>
            </a: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15"/>
              </a:spcBef>
            </a:pPr>
            <a:r>
              <a:rPr lang="en-US" sz="155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BUILD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MODEL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BY</a:t>
            </a:r>
            <a:r>
              <a:rPr lang="en-US" sz="1400" b="1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REMOVING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14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VARIABLES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WHOSE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p-</a:t>
            </a:r>
            <a:r>
              <a:rPr lang="en-US" sz="1400" b="1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VALUE</a:t>
            </a: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666115">
              <a:spcBef>
                <a:spcPts val="9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&gt; 0.05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AND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VIF</a:t>
            </a:r>
            <a:r>
              <a:rPr lang="en-US" sz="1400" b="1" spc="-1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&gt;</a:t>
            </a:r>
            <a:r>
              <a:rPr lang="en-US" sz="1400" b="1" spc="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</a:t>
            </a:r>
            <a:r>
              <a:rPr lang="en-US" sz="1400" b="1" spc="-5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5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>
              <a:spcBef>
                <a:spcPts val="20"/>
              </a:spcBef>
            </a:pPr>
            <a:r>
              <a:rPr lang="en-US" sz="155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PREDICTIONS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ON</a:t>
            </a:r>
            <a:r>
              <a:rPr lang="en-US" sz="1400" b="1" spc="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TEST</a:t>
            </a:r>
            <a:r>
              <a:rPr lang="en-US" sz="1400" b="1" spc="-2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spc="-1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DATASET</a:t>
            </a: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15"/>
              </a:spcBef>
            </a:pPr>
            <a:r>
              <a:rPr lang="en-US" sz="155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 </a:t>
            </a:r>
            <a:endParaRPr lang="en-IN" sz="11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OVERALL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ACCURACY</a:t>
            </a:r>
            <a:r>
              <a:rPr lang="en-US" sz="1400" b="1" spc="-35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IS</a:t>
            </a:r>
            <a:r>
              <a:rPr lang="en-US" sz="1400" b="1" spc="-3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81.6</a:t>
            </a:r>
            <a:r>
              <a:rPr lang="en-US" sz="1400" b="1" spc="-5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%</a:t>
            </a: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endParaRPr lang="en-US" sz="1400" b="1" spc="-50" dirty="0">
              <a:solidFill>
                <a:srgbClr val="333333"/>
              </a:solidFill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>
              <a:buClr>
                <a:srgbClr val="333333"/>
              </a:buClr>
              <a:buSzPts val="1400"/>
              <a:buFont typeface="Wingdings" panose="05000000000000000000" pitchFamily="2" charset="2"/>
              <a:buChar char=""/>
              <a:tabLst>
                <a:tab pos="666115" algn="l"/>
                <a:tab pos="666750" algn="l"/>
              </a:tabLst>
            </a:pPr>
            <a:r>
              <a:rPr lang="en-US" sz="1400" b="1" spc="-50" dirty="0">
                <a:solidFill>
                  <a:srgbClr val="333333"/>
                </a:solidFill>
                <a:latin typeface="Franklin Gothic Medium Cond" panose="020B06060304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OPTIMAL CUT OFF POINT OF  0.37 AS DEPICTED IN THE FIGURE.</a:t>
            </a:r>
            <a:endParaRPr lang="en-US" sz="1400" b="1" spc="-50" dirty="0">
              <a:solidFill>
                <a:srgbClr val="333333"/>
              </a:solidFill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0">
              <a:buClr>
                <a:srgbClr val="333333"/>
              </a:buClr>
              <a:buSzPts val="1400"/>
              <a:tabLst>
                <a:tab pos="666115" algn="l"/>
                <a:tab pos="666750" algn="l"/>
              </a:tabLst>
            </a:pPr>
            <a:endParaRPr lang="en-IN" sz="1100" dirty="0"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0">
              <a:buClr>
                <a:srgbClr val="333333"/>
              </a:buClr>
              <a:buSzPts val="1400"/>
              <a:tabLst>
                <a:tab pos="666115" algn="l"/>
                <a:tab pos="666750" algn="l"/>
              </a:tabLst>
            </a:pPr>
            <a:endParaRPr lang="en-IN" sz="1100" dirty="0">
              <a:effectLst/>
              <a:latin typeface="Franklin Gothic Medium Cond" panose="020B0606030402020204" pitchFamily="34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E2BDC7-5869-1208-DB90-CD5F980990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27057"/>
            <a:ext cx="4956314" cy="2427937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9E34C8-DF1E-3B40-A0DE-47D543DFFB1B}"/>
              </a:ext>
            </a:extLst>
          </p:cNvPr>
          <p:cNvSpPr txBox="1"/>
          <p:nvPr/>
        </p:nvSpPr>
        <p:spPr>
          <a:xfrm>
            <a:off x="6738729" y="1242391"/>
            <a:ext cx="5247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796540" lvl="2" algn="ctr">
              <a:spcBef>
                <a:spcPts val="505"/>
              </a:spcBef>
            </a:pPr>
            <a:r>
              <a:rPr lang="en-US" sz="1600" b="1" dirty="0"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ROC CURVE</a:t>
            </a:r>
            <a:endParaRPr lang="en-IN" sz="160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B061CE-80E0-A4F5-0F1F-9F678C9F6119}"/>
              </a:ext>
            </a:extLst>
          </p:cNvPr>
          <p:cNvSpPr txBox="1"/>
          <p:nvPr/>
        </p:nvSpPr>
        <p:spPr>
          <a:xfrm>
            <a:off x="6738729" y="3942711"/>
            <a:ext cx="4012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OPTIMAL</a:t>
            </a:r>
            <a:r>
              <a:rPr lang="en-US" sz="1600" b="1" spc="-4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 CUT-OFF</a:t>
            </a:r>
            <a:endParaRPr lang="en-IN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08389B-09F4-3C20-7C4D-311C5BA01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59" y="4234971"/>
            <a:ext cx="4174435" cy="18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A876B3-5348-8FCD-3975-49D28EFE9DA4}"/>
              </a:ext>
            </a:extLst>
          </p:cNvPr>
          <p:cNvSpPr txBox="1"/>
          <p:nvPr/>
        </p:nvSpPr>
        <p:spPr>
          <a:xfrm>
            <a:off x="467139" y="512088"/>
            <a:ext cx="8875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>
              <a:spcBef>
                <a:spcPts val="360"/>
              </a:spcBef>
            </a:pPr>
            <a:r>
              <a:rPr lang="en-US" sz="2800" b="1" kern="0" dirty="0">
                <a:solidFill>
                  <a:srgbClr val="006666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MODEL BUILDING</a:t>
            </a:r>
            <a:endParaRPr lang="en-IN" sz="2800" b="1" kern="0" dirty="0">
              <a:effectLst/>
              <a:latin typeface="Franklin Gothic Medium Cond" panose="020B0606030402020204" pitchFamily="34" charset="0"/>
              <a:ea typeface="Franklin Gothic Medium Cond" panose="020B0606030402020204" pitchFamily="34" charset="0"/>
              <a:cs typeface="Franklin Gothic Medium Cond" panose="020B06060304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16575D-741C-0BAF-44DB-BB510D17FC07}"/>
              </a:ext>
            </a:extLst>
          </p:cNvPr>
          <p:cNvGrpSpPr>
            <a:grpSpLocks/>
          </p:cNvGrpSpPr>
          <p:nvPr/>
        </p:nvGrpSpPr>
        <p:grpSpPr bwMode="auto">
          <a:xfrm>
            <a:off x="5716270" y="3117215"/>
            <a:ext cx="759460" cy="622300"/>
            <a:chOff x="9828" y="245"/>
            <a:chExt cx="1196" cy="980"/>
          </a:xfrm>
        </p:grpSpPr>
        <p:pic>
          <p:nvPicPr>
            <p:cNvPr id="30" name="docshape218">
              <a:extLst>
                <a:ext uri="{FF2B5EF4-FFF2-40B4-BE49-F238E27FC236}">
                  <a16:creationId xmlns:a16="http://schemas.microsoft.com/office/drawing/2014/main" id="{E9DC31A7-0C13-9BEF-DDE4-DF79605C7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8" y="245"/>
              <a:ext cx="1196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docshape219">
              <a:extLst>
                <a:ext uri="{FF2B5EF4-FFF2-40B4-BE49-F238E27FC236}">
                  <a16:creationId xmlns:a16="http://schemas.microsoft.com/office/drawing/2014/main" id="{697650FA-B48A-07B3-6DA9-09FD2B9D3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" y="279"/>
              <a:ext cx="989" cy="792"/>
            </a:xfrm>
            <a:custGeom>
              <a:avLst/>
              <a:gdLst>
                <a:gd name="T0" fmla="+- 0 10529 9936"/>
                <a:gd name="T1" fmla="*/ T0 w 989"/>
                <a:gd name="T2" fmla="+- 0 279 279"/>
                <a:gd name="T3" fmla="*/ 279 h 792"/>
                <a:gd name="T4" fmla="+- 0 9936 9936"/>
                <a:gd name="T5" fmla="*/ T4 w 989"/>
                <a:gd name="T6" fmla="+- 0 279 279"/>
                <a:gd name="T7" fmla="*/ 279 h 792"/>
                <a:gd name="T8" fmla="+- 0 10332 9936"/>
                <a:gd name="T9" fmla="*/ T8 w 989"/>
                <a:gd name="T10" fmla="+- 0 675 279"/>
                <a:gd name="T11" fmla="*/ 675 h 792"/>
                <a:gd name="T12" fmla="+- 0 9936 9936"/>
                <a:gd name="T13" fmla="*/ T12 w 989"/>
                <a:gd name="T14" fmla="+- 0 1071 279"/>
                <a:gd name="T15" fmla="*/ 1071 h 792"/>
                <a:gd name="T16" fmla="+- 0 10529 9936"/>
                <a:gd name="T17" fmla="*/ T16 w 989"/>
                <a:gd name="T18" fmla="+- 0 1071 279"/>
                <a:gd name="T19" fmla="*/ 1071 h 792"/>
                <a:gd name="T20" fmla="+- 0 10925 9936"/>
                <a:gd name="T21" fmla="*/ T20 w 989"/>
                <a:gd name="T22" fmla="+- 0 675 279"/>
                <a:gd name="T23" fmla="*/ 675 h 792"/>
                <a:gd name="T24" fmla="+- 0 10529 9936"/>
                <a:gd name="T25" fmla="*/ T24 w 989"/>
                <a:gd name="T26" fmla="+- 0 279 279"/>
                <a:gd name="T27" fmla="*/ 279 h 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89" h="792">
                  <a:moveTo>
                    <a:pt x="593" y="0"/>
                  </a:moveTo>
                  <a:lnTo>
                    <a:pt x="0" y="0"/>
                  </a:lnTo>
                  <a:lnTo>
                    <a:pt x="396" y="396"/>
                  </a:lnTo>
                  <a:lnTo>
                    <a:pt x="0" y="792"/>
                  </a:lnTo>
                  <a:lnTo>
                    <a:pt x="593" y="792"/>
                  </a:lnTo>
                  <a:lnTo>
                    <a:pt x="989" y="39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009999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32" name="docshape220">
              <a:extLst>
                <a:ext uri="{FF2B5EF4-FFF2-40B4-BE49-F238E27FC236}">
                  <a16:creationId xmlns:a16="http://schemas.microsoft.com/office/drawing/2014/main" id="{6BCF8E19-EF4A-95D0-0A83-5C759F03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" y="279"/>
              <a:ext cx="989" cy="792"/>
            </a:xfrm>
            <a:custGeom>
              <a:avLst/>
              <a:gdLst>
                <a:gd name="T0" fmla="+- 0 9936 9936"/>
                <a:gd name="T1" fmla="*/ T0 w 989"/>
                <a:gd name="T2" fmla="+- 0 279 279"/>
                <a:gd name="T3" fmla="*/ 279 h 792"/>
                <a:gd name="T4" fmla="+- 0 10529 9936"/>
                <a:gd name="T5" fmla="*/ T4 w 989"/>
                <a:gd name="T6" fmla="+- 0 279 279"/>
                <a:gd name="T7" fmla="*/ 279 h 792"/>
                <a:gd name="T8" fmla="+- 0 10925 9936"/>
                <a:gd name="T9" fmla="*/ T8 w 989"/>
                <a:gd name="T10" fmla="+- 0 675 279"/>
                <a:gd name="T11" fmla="*/ 675 h 792"/>
                <a:gd name="T12" fmla="+- 0 10529 9936"/>
                <a:gd name="T13" fmla="*/ T12 w 989"/>
                <a:gd name="T14" fmla="+- 0 1071 279"/>
                <a:gd name="T15" fmla="*/ 1071 h 792"/>
                <a:gd name="T16" fmla="+- 0 9936 9936"/>
                <a:gd name="T17" fmla="*/ T16 w 989"/>
                <a:gd name="T18" fmla="+- 0 1071 279"/>
                <a:gd name="T19" fmla="*/ 1071 h 792"/>
                <a:gd name="T20" fmla="+- 0 10332 9936"/>
                <a:gd name="T21" fmla="*/ T20 w 989"/>
                <a:gd name="T22" fmla="+- 0 675 279"/>
                <a:gd name="T23" fmla="*/ 675 h 792"/>
                <a:gd name="T24" fmla="+- 0 9936 9936"/>
                <a:gd name="T25" fmla="*/ T24 w 989"/>
                <a:gd name="T26" fmla="+- 0 279 279"/>
                <a:gd name="T27" fmla="*/ 279 h 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989" h="792">
                  <a:moveTo>
                    <a:pt x="0" y="0"/>
                  </a:moveTo>
                  <a:lnTo>
                    <a:pt x="593" y="0"/>
                  </a:lnTo>
                  <a:lnTo>
                    <a:pt x="989" y="396"/>
                  </a:lnTo>
                  <a:lnTo>
                    <a:pt x="593" y="792"/>
                  </a:lnTo>
                  <a:lnTo>
                    <a:pt x="0" y="792"/>
                  </a:lnTo>
                  <a:lnTo>
                    <a:pt x="396" y="3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92">
              <a:solidFill>
                <a:srgbClr val="00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1057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267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Franklin Gothic Medium Cond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nagupgraded@outlook.com</dc:creator>
  <cp:lastModifiedBy>nagupgraded@outlook.com</cp:lastModifiedBy>
  <cp:revision>1</cp:revision>
  <dcterms:created xsi:type="dcterms:W3CDTF">2024-06-16T20:04:43Z</dcterms:created>
  <dcterms:modified xsi:type="dcterms:W3CDTF">2024-06-16T22:49:36Z</dcterms:modified>
</cp:coreProperties>
</file>